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1" r:id="rId4"/>
    <p:sldId id="258" r:id="rId5"/>
    <p:sldId id="260" r:id="rId6"/>
    <p:sldId id="261" r:id="rId7"/>
    <p:sldId id="259" r:id="rId8"/>
    <p:sldId id="272" r:id="rId9"/>
    <p:sldId id="273" r:id="rId10"/>
    <p:sldId id="274" r:id="rId11"/>
    <p:sldId id="275" r:id="rId12"/>
    <p:sldId id="276" r:id="rId13"/>
    <p:sldId id="262" r:id="rId14"/>
    <p:sldId id="277" r:id="rId15"/>
    <p:sldId id="266"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C7733-E02A-4C33-8547-B544DE97F613}" type="datetimeFigureOut">
              <a:rPr lang="en-US" smtClean="0"/>
              <a:t>10/5/2016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8783D-CCC5-408B-B56B-C64D4D5C08FB}" type="slidenum">
              <a:rPr lang="en-US" smtClean="0"/>
              <a:t>‹#›</a:t>
            </a:fld>
            <a:endParaRPr lang="en-US"/>
          </a:p>
        </p:txBody>
      </p:sp>
    </p:spTree>
    <p:extLst>
      <p:ext uri="{BB962C8B-B14F-4D97-AF65-F5344CB8AC3E}">
        <p14:creationId xmlns:p14="http://schemas.microsoft.com/office/powerpoint/2010/main" val="106765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3</a:t>
            </a:fld>
            <a:endParaRPr lang="en-US"/>
          </a:p>
        </p:txBody>
      </p:sp>
    </p:spTree>
    <p:extLst>
      <p:ext uri="{BB962C8B-B14F-4D97-AF65-F5344CB8AC3E}">
        <p14:creationId xmlns:p14="http://schemas.microsoft.com/office/powerpoint/2010/main" val="128936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12</a:t>
            </a:fld>
            <a:endParaRPr lang="en-US"/>
          </a:p>
        </p:txBody>
      </p:sp>
    </p:spTree>
    <p:extLst>
      <p:ext uri="{BB962C8B-B14F-4D97-AF65-F5344CB8AC3E}">
        <p14:creationId xmlns:p14="http://schemas.microsoft.com/office/powerpoint/2010/main" val="278787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13</a:t>
            </a:fld>
            <a:endParaRPr lang="en-US"/>
          </a:p>
        </p:txBody>
      </p:sp>
    </p:spTree>
    <p:extLst>
      <p:ext uri="{BB962C8B-B14F-4D97-AF65-F5344CB8AC3E}">
        <p14:creationId xmlns:p14="http://schemas.microsoft.com/office/powerpoint/2010/main" val="3654917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15</a:t>
            </a:fld>
            <a:endParaRPr lang="en-US"/>
          </a:p>
        </p:txBody>
      </p:sp>
    </p:spTree>
    <p:extLst>
      <p:ext uri="{BB962C8B-B14F-4D97-AF65-F5344CB8AC3E}">
        <p14:creationId xmlns:p14="http://schemas.microsoft.com/office/powerpoint/2010/main" val="1407180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and Georgia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16</a:t>
            </a:fld>
            <a:endParaRPr lang="en-US"/>
          </a:p>
        </p:txBody>
      </p:sp>
    </p:spTree>
    <p:extLst>
      <p:ext uri="{BB962C8B-B14F-4D97-AF65-F5344CB8AC3E}">
        <p14:creationId xmlns:p14="http://schemas.microsoft.com/office/powerpoint/2010/main" val="236839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4</a:t>
            </a:fld>
            <a:endParaRPr lang="en-US"/>
          </a:p>
        </p:txBody>
      </p:sp>
    </p:spTree>
    <p:extLst>
      <p:ext uri="{BB962C8B-B14F-4D97-AF65-F5344CB8AC3E}">
        <p14:creationId xmlns:p14="http://schemas.microsoft.com/office/powerpoint/2010/main" val="298636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5</a:t>
            </a:fld>
            <a:endParaRPr lang="en-US"/>
          </a:p>
        </p:txBody>
      </p:sp>
    </p:spTree>
    <p:extLst>
      <p:ext uri="{BB962C8B-B14F-4D97-AF65-F5344CB8AC3E}">
        <p14:creationId xmlns:p14="http://schemas.microsoft.com/office/powerpoint/2010/main" val="240767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6</a:t>
            </a:fld>
            <a:endParaRPr lang="en-US"/>
          </a:p>
        </p:txBody>
      </p:sp>
    </p:spTree>
    <p:extLst>
      <p:ext uri="{BB962C8B-B14F-4D97-AF65-F5344CB8AC3E}">
        <p14:creationId xmlns:p14="http://schemas.microsoft.com/office/powerpoint/2010/main" val="402024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7</a:t>
            </a:fld>
            <a:endParaRPr lang="en-US"/>
          </a:p>
        </p:txBody>
      </p:sp>
    </p:spTree>
    <p:extLst>
      <p:ext uri="{BB962C8B-B14F-4D97-AF65-F5344CB8AC3E}">
        <p14:creationId xmlns:p14="http://schemas.microsoft.com/office/powerpoint/2010/main" val="273012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8</a:t>
            </a:fld>
            <a:endParaRPr lang="en-US"/>
          </a:p>
        </p:txBody>
      </p:sp>
    </p:spTree>
    <p:extLst>
      <p:ext uri="{BB962C8B-B14F-4D97-AF65-F5344CB8AC3E}">
        <p14:creationId xmlns:p14="http://schemas.microsoft.com/office/powerpoint/2010/main" val="364061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9</a:t>
            </a:fld>
            <a:endParaRPr lang="en-US"/>
          </a:p>
        </p:txBody>
      </p:sp>
    </p:spTree>
    <p:extLst>
      <p:ext uri="{BB962C8B-B14F-4D97-AF65-F5344CB8AC3E}">
        <p14:creationId xmlns:p14="http://schemas.microsoft.com/office/powerpoint/2010/main" val="302734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10</a:t>
            </a:fld>
            <a:endParaRPr lang="en-US"/>
          </a:p>
        </p:txBody>
      </p:sp>
    </p:spTree>
    <p:extLst>
      <p:ext uri="{BB962C8B-B14F-4D97-AF65-F5344CB8AC3E}">
        <p14:creationId xmlns:p14="http://schemas.microsoft.com/office/powerpoint/2010/main" val="258953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endParaRPr lang="en-US" dirty="0"/>
          </a:p>
        </p:txBody>
      </p:sp>
      <p:sp>
        <p:nvSpPr>
          <p:cNvPr id="4" name="Slide Number Placeholder 3"/>
          <p:cNvSpPr>
            <a:spLocks noGrp="1"/>
          </p:cNvSpPr>
          <p:nvPr>
            <p:ph type="sldNum" sz="quarter" idx="10"/>
          </p:nvPr>
        </p:nvSpPr>
        <p:spPr/>
        <p:txBody>
          <a:bodyPr/>
          <a:lstStyle/>
          <a:p>
            <a:fld id="{7BE8783D-CCC5-408B-B56B-C64D4D5C08FB}" type="slidenum">
              <a:rPr lang="en-US" smtClean="0"/>
              <a:t>11</a:t>
            </a:fld>
            <a:endParaRPr lang="en-US"/>
          </a:p>
        </p:txBody>
      </p:sp>
    </p:spTree>
    <p:extLst>
      <p:ext uri="{BB962C8B-B14F-4D97-AF65-F5344CB8AC3E}">
        <p14:creationId xmlns:p14="http://schemas.microsoft.com/office/powerpoint/2010/main" val="117248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54004FD-AFDB-4A10-920D-A72D76B7F27B}" type="datetimeFigureOut">
              <a:rPr lang="en-US" smtClean="0"/>
              <a:t>10/5/2016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B1657A6-3DE7-4C46-B92F-492A40FEE6E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004FD-AFDB-4A10-920D-A72D76B7F27B}"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57A6-3DE7-4C46-B92F-492A40FEE6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004FD-AFDB-4A10-920D-A72D76B7F27B}"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57A6-3DE7-4C46-B92F-492A40FEE6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54004FD-AFDB-4A10-920D-A72D76B7F27B}" type="datetimeFigureOut">
              <a:rPr lang="en-US" smtClean="0"/>
              <a:t>10/5/2016</a:t>
            </a:fld>
            <a:endParaRPr lang="en-US"/>
          </a:p>
        </p:txBody>
      </p:sp>
      <p:sp>
        <p:nvSpPr>
          <p:cNvPr id="9" name="Slide Number Placeholder 8"/>
          <p:cNvSpPr>
            <a:spLocks noGrp="1"/>
          </p:cNvSpPr>
          <p:nvPr>
            <p:ph type="sldNum" sz="quarter" idx="15"/>
          </p:nvPr>
        </p:nvSpPr>
        <p:spPr/>
        <p:txBody>
          <a:bodyPr rtlCol="0"/>
          <a:lstStyle/>
          <a:p>
            <a:fld id="{7B1657A6-3DE7-4C46-B92F-492A40FEE6E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54004FD-AFDB-4A10-920D-A72D76B7F27B}" type="datetimeFigureOut">
              <a:rPr lang="en-US" smtClean="0"/>
              <a:t>10/5/2016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B1657A6-3DE7-4C46-B92F-492A40FEE6E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4004FD-AFDB-4A10-920D-A72D76B7F27B}"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657A6-3DE7-4C46-B92F-492A40FEE6E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54004FD-AFDB-4A10-920D-A72D76B7F27B}"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657A6-3DE7-4C46-B92F-492A40FEE6E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54004FD-AFDB-4A10-920D-A72D76B7F27B}" type="datetimeFigureOut">
              <a:rPr lang="en-US" smtClean="0"/>
              <a:t>10/5/2016</a:t>
            </a:fld>
            <a:endParaRPr lang="en-US"/>
          </a:p>
        </p:txBody>
      </p:sp>
      <p:sp>
        <p:nvSpPr>
          <p:cNvPr id="7" name="Slide Number Placeholder 6"/>
          <p:cNvSpPr>
            <a:spLocks noGrp="1"/>
          </p:cNvSpPr>
          <p:nvPr>
            <p:ph type="sldNum" sz="quarter" idx="11"/>
          </p:nvPr>
        </p:nvSpPr>
        <p:spPr/>
        <p:txBody>
          <a:bodyPr rtlCol="0"/>
          <a:lstStyle/>
          <a:p>
            <a:fld id="{7B1657A6-3DE7-4C46-B92F-492A40FEE6E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004FD-AFDB-4A10-920D-A72D76B7F27B}"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657A6-3DE7-4C46-B92F-492A40FEE6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54004FD-AFDB-4A10-920D-A72D76B7F27B}" type="datetimeFigureOut">
              <a:rPr lang="en-US" smtClean="0"/>
              <a:t>10/5/2016</a:t>
            </a:fld>
            <a:endParaRPr lang="en-US"/>
          </a:p>
        </p:txBody>
      </p:sp>
      <p:sp>
        <p:nvSpPr>
          <p:cNvPr id="22" name="Slide Number Placeholder 21"/>
          <p:cNvSpPr>
            <a:spLocks noGrp="1"/>
          </p:cNvSpPr>
          <p:nvPr>
            <p:ph type="sldNum" sz="quarter" idx="15"/>
          </p:nvPr>
        </p:nvSpPr>
        <p:spPr/>
        <p:txBody>
          <a:bodyPr rtlCol="0"/>
          <a:lstStyle/>
          <a:p>
            <a:fld id="{7B1657A6-3DE7-4C46-B92F-492A40FEE6E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54004FD-AFDB-4A10-920D-A72D76B7F27B}" type="datetimeFigureOut">
              <a:rPr lang="en-US" smtClean="0"/>
              <a:t>10/5/2016</a:t>
            </a:fld>
            <a:endParaRPr lang="en-US"/>
          </a:p>
        </p:txBody>
      </p:sp>
      <p:sp>
        <p:nvSpPr>
          <p:cNvPr id="18" name="Slide Number Placeholder 17"/>
          <p:cNvSpPr>
            <a:spLocks noGrp="1"/>
          </p:cNvSpPr>
          <p:nvPr>
            <p:ph type="sldNum" sz="quarter" idx="11"/>
          </p:nvPr>
        </p:nvSpPr>
        <p:spPr/>
        <p:txBody>
          <a:bodyPr rtlCol="0"/>
          <a:lstStyle/>
          <a:p>
            <a:fld id="{7B1657A6-3DE7-4C46-B92F-492A40FEE6E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54004FD-AFDB-4A10-920D-A72D76B7F27B}" type="datetimeFigureOut">
              <a:rPr lang="en-US" smtClean="0"/>
              <a:t>10/5/2016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B1657A6-3DE7-4C46-B92F-492A40FEE6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Chargebacks: EMV Liability Shift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914400"/>
            <a:ext cx="5540963"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6" name="Picture 5"/>
          <p:cNvPicPr>
            <a:picLocks noChangeAspect="1"/>
          </p:cNvPicPr>
          <p:nvPr/>
        </p:nvPicPr>
        <p:blipFill>
          <a:blip r:embed="rId4"/>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2137257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sz="quarter" idx="1"/>
          </p:nvPr>
        </p:nvSpPr>
        <p:spPr/>
        <p:txBody>
          <a:bodyPr>
            <a:normAutofit/>
          </a:bodyPr>
          <a:lstStyle/>
          <a:p>
            <a:r>
              <a:rPr lang="en-US" sz="2000" b="1" dirty="0"/>
              <a:t>Restaurant counterfeit fraud</a:t>
            </a:r>
            <a:r>
              <a:rPr lang="en-US" sz="2000" dirty="0"/>
              <a:t>: </a:t>
            </a:r>
          </a:p>
          <a:p>
            <a:pPr marL="0" indent="0">
              <a:buNone/>
            </a:pPr>
            <a:r>
              <a:rPr lang="en-US" sz="2000" dirty="0" smtClean="0"/>
              <a:t>	Oct </a:t>
            </a:r>
            <a:r>
              <a:rPr lang="en-US" sz="2000" dirty="0"/>
              <a:t>2014 to Oct 2015 = 0.001%</a:t>
            </a:r>
          </a:p>
          <a:p>
            <a:pPr marL="0" indent="0">
              <a:buNone/>
            </a:pPr>
            <a:r>
              <a:rPr lang="en-US" sz="2000" dirty="0" smtClean="0"/>
              <a:t>	Oct </a:t>
            </a:r>
            <a:r>
              <a:rPr lang="en-US" sz="2000" dirty="0"/>
              <a:t>2015 to present = 0.0007</a:t>
            </a:r>
            <a:r>
              <a:rPr lang="en-US" sz="2000" dirty="0" smtClean="0"/>
              <a:t>%</a:t>
            </a:r>
          </a:p>
          <a:p>
            <a:pPr marL="0" indent="0">
              <a:buNone/>
            </a:pPr>
            <a:r>
              <a:rPr lang="en-US" sz="2000" dirty="0"/>
              <a:t>	</a:t>
            </a:r>
          </a:p>
          <a:p>
            <a:r>
              <a:rPr lang="en-US" sz="2000" dirty="0"/>
              <a:t>EMV chargebacks average under $50 </a:t>
            </a:r>
          </a:p>
          <a:p>
            <a:endParaRPr lang="en-US" sz="2000" dirty="0"/>
          </a:p>
          <a:p>
            <a:r>
              <a:rPr lang="en-US" sz="2000" dirty="0"/>
              <a:t>67% of cards are EMV enabled</a:t>
            </a:r>
          </a:p>
          <a:p>
            <a:endParaRPr lang="en-US" sz="2000" dirty="0"/>
          </a:p>
          <a:p>
            <a:r>
              <a:rPr lang="en-US" sz="2000" dirty="0"/>
              <a:t>1.2mm merchants EMV enabled</a:t>
            </a:r>
          </a:p>
          <a:p>
            <a:endParaRPr lang="en-US" sz="2000" dirty="0"/>
          </a:p>
          <a:p>
            <a:r>
              <a:rPr lang="en-US" sz="2000" dirty="0"/>
              <a:t>27% decrease in counterfeit fraud from Jan 2015- Jan 2016</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5" name="Picture 4"/>
          <p:cNvPicPr>
            <a:picLocks noChangeAspect="1"/>
          </p:cNvPicPr>
          <p:nvPr/>
        </p:nvPicPr>
        <p:blipFill>
          <a:blip r:embed="rId4"/>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845535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95" y="136524"/>
            <a:ext cx="7467600" cy="731838"/>
          </a:xfrm>
        </p:spPr>
        <p:txBody>
          <a:bodyPr/>
          <a:lstStyle/>
          <a:p>
            <a:r>
              <a:rPr lang="en-US" dirty="0" smtClean="0"/>
              <a:t>Trends</a:t>
            </a:r>
            <a:endParaRPr lang="en-US" dirty="0"/>
          </a:p>
        </p:txBody>
      </p:sp>
      <p:sp>
        <p:nvSpPr>
          <p:cNvPr id="3" name="Content Placeholder 2"/>
          <p:cNvSpPr>
            <a:spLocks noGrp="1"/>
          </p:cNvSpPr>
          <p:nvPr>
            <p:ph sz="quarter" idx="1"/>
          </p:nvPr>
        </p:nvSpPr>
        <p:spPr>
          <a:xfrm>
            <a:off x="332433" y="1242217"/>
            <a:ext cx="3886200" cy="4873752"/>
          </a:xfrm>
          <a:ln>
            <a:solidFill>
              <a:schemeClr val="tx1"/>
            </a:solidFill>
          </a:ln>
        </p:spPr>
        <p:txBody>
          <a:bodyPr>
            <a:normAutofit/>
          </a:bodyPr>
          <a:lstStyle/>
          <a:p>
            <a:r>
              <a:rPr lang="en-US" sz="1800" b="1" dirty="0"/>
              <a:t>Top Merchant Categories</a:t>
            </a:r>
            <a:r>
              <a:rPr lang="en-US" sz="1800" dirty="0"/>
              <a:t>:</a:t>
            </a:r>
          </a:p>
          <a:p>
            <a:pPr marL="0" indent="0">
              <a:buNone/>
            </a:pPr>
            <a:r>
              <a:rPr lang="en-US" sz="1600" dirty="0" smtClean="0"/>
              <a:t>	Petroleum/Inside </a:t>
            </a:r>
            <a:r>
              <a:rPr lang="en-US" sz="1600" dirty="0"/>
              <a:t>Sales</a:t>
            </a:r>
          </a:p>
          <a:p>
            <a:pPr marL="0" indent="0">
              <a:buNone/>
            </a:pPr>
            <a:r>
              <a:rPr lang="en-US" sz="1600" dirty="0" smtClean="0"/>
              <a:t>	Restaurants/Bars</a:t>
            </a:r>
            <a:endParaRPr lang="en-US" sz="1600" dirty="0"/>
          </a:p>
          <a:p>
            <a:pPr marL="0" indent="0">
              <a:buNone/>
            </a:pPr>
            <a:r>
              <a:rPr lang="en-US" sz="1600" dirty="0" smtClean="0"/>
              <a:t>	Liquor </a:t>
            </a:r>
            <a:r>
              <a:rPr lang="en-US" sz="1600" dirty="0"/>
              <a:t>Stores</a:t>
            </a:r>
          </a:p>
          <a:p>
            <a:pPr marL="0" indent="0">
              <a:buNone/>
            </a:pPr>
            <a:r>
              <a:rPr lang="en-US" sz="1600" dirty="0" smtClean="0"/>
              <a:t>	Fast </a:t>
            </a:r>
            <a:r>
              <a:rPr lang="en-US" sz="1600" dirty="0"/>
              <a:t>Food Restaurants </a:t>
            </a:r>
          </a:p>
          <a:p>
            <a:endParaRPr lang="en-US" sz="1600" dirty="0"/>
          </a:p>
          <a:p>
            <a:r>
              <a:rPr lang="en-US" sz="1800" b="1" dirty="0"/>
              <a:t>High Risk Areas</a:t>
            </a:r>
            <a:r>
              <a:rPr lang="en-US" sz="1800" dirty="0"/>
              <a:t>:</a:t>
            </a:r>
          </a:p>
          <a:p>
            <a:pPr marL="0" indent="0">
              <a:buNone/>
            </a:pPr>
            <a:r>
              <a:rPr lang="en-US" sz="1600" dirty="0" smtClean="0"/>
              <a:t>	TX</a:t>
            </a:r>
            <a:r>
              <a:rPr lang="en-US" sz="1600" dirty="0"/>
              <a:t>, NY, CA, FL, IL, NJ, </a:t>
            </a:r>
          </a:p>
          <a:p>
            <a:pPr marL="0" indent="0">
              <a:buNone/>
            </a:pPr>
            <a:r>
              <a:rPr lang="en-US" sz="1600" dirty="0" smtClean="0"/>
              <a:t>	Large </a:t>
            </a:r>
            <a:r>
              <a:rPr lang="en-US" sz="1600" dirty="0"/>
              <a:t>cities/populated areas</a:t>
            </a:r>
          </a:p>
          <a:p>
            <a:pPr marL="0" indent="0">
              <a:buNone/>
            </a:pPr>
            <a:r>
              <a:rPr lang="en-US" sz="1600" dirty="0" smtClean="0"/>
              <a:t>	College </a:t>
            </a:r>
            <a:r>
              <a:rPr lang="en-US" sz="1600" dirty="0"/>
              <a:t>towns</a:t>
            </a:r>
          </a:p>
          <a:p>
            <a:pPr marL="0" indent="0">
              <a:buNone/>
            </a:pPr>
            <a:r>
              <a:rPr lang="en-US" sz="1600" dirty="0" smtClean="0"/>
              <a:t>	Foreign </a:t>
            </a:r>
            <a:r>
              <a:rPr lang="en-US" sz="1600" dirty="0"/>
              <a:t>cards/Border areas</a:t>
            </a:r>
          </a:p>
          <a:p>
            <a:pPr marL="0" indent="0">
              <a:buNone/>
            </a:pPr>
            <a:r>
              <a:rPr lang="en-US" dirty="0"/>
              <a:t>	</a:t>
            </a:r>
          </a:p>
          <a:p>
            <a:pPr marL="0" indent="0">
              <a:buNone/>
            </a:pPr>
            <a:endParaRPr lang="en-US" dirty="0"/>
          </a:p>
        </p:txBody>
      </p:sp>
      <p:sp>
        <p:nvSpPr>
          <p:cNvPr id="4" name="Content Placeholder 2"/>
          <p:cNvSpPr txBox="1">
            <a:spLocks/>
          </p:cNvSpPr>
          <p:nvPr/>
        </p:nvSpPr>
        <p:spPr>
          <a:xfrm>
            <a:off x="4419600" y="1242217"/>
            <a:ext cx="4114800" cy="4873752"/>
          </a:xfrm>
          <a:prstGeom prst="rect">
            <a:avLst/>
          </a:prstGeom>
          <a:ln>
            <a:solidFill>
              <a:schemeClr val="tx1"/>
            </a:solidFill>
          </a:ln>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1600" b="1" dirty="0"/>
              <a:t>Counterfeit </a:t>
            </a:r>
            <a:r>
              <a:rPr lang="en-US" sz="1600" b="1" dirty="0" err="1" smtClean="0"/>
              <a:t>magstripe</a:t>
            </a:r>
            <a:r>
              <a:rPr lang="en-US" sz="1600" b="1" dirty="0" smtClean="0"/>
              <a:t> </a:t>
            </a:r>
            <a:r>
              <a:rPr lang="en-US" sz="1600" b="1" dirty="0"/>
              <a:t>is actually an EMV</a:t>
            </a:r>
          </a:p>
          <a:p>
            <a:pPr marL="0" indent="0">
              <a:buNone/>
            </a:pPr>
            <a:r>
              <a:rPr lang="en-US" sz="1600" dirty="0" smtClean="0"/>
              <a:t>	Customer </a:t>
            </a:r>
            <a:r>
              <a:rPr lang="en-US" sz="1600" dirty="0"/>
              <a:t>used counterfeit </a:t>
            </a:r>
            <a:r>
              <a:rPr lang="en-US" sz="1600" dirty="0" smtClean="0"/>
              <a:t>	cards </a:t>
            </a:r>
            <a:r>
              <a:rPr lang="en-US" sz="1600" dirty="0"/>
              <a:t>for 6 years</a:t>
            </a:r>
          </a:p>
          <a:p>
            <a:pPr marL="0" indent="0">
              <a:buNone/>
            </a:pPr>
            <a:r>
              <a:rPr lang="en-US" sz="1600" dirty="0" smtClean="0"/>
              <a:t>	Student </a:t>
            </a:r>
            <a:r>
              <a:rPr lang="en-US" sz="1600" dirty="0"/>
              <a:t>printed &amp; sold </a:t>
            </a:r>
            <a:r>
              <a:rPr lang="en-US" sz="1600" dirty="0" smtClean="0"/>
              <a:t>	counterfeit </a:t>
            </a:r>
            <a:r>
              <a:rPr lang="en-US" sz="1600" dirty="0"/>
              <a:t>cards in dormitory </a:t>
            </a:r>
          </a:p>
          <a:p>
            <a:pPr marL="0" indent="0">
              <a:buNone/>
            </a:pPr>
            <a:r>
              <a:rPr lang="en-US" sz="1600" dirty="0" smtClean="0"/>
              <a:t>	Customer </a:t>
            </a:r>
            <a:r>
              <a:rPr lang="en-US" sz="1600" dirty="0"/>
              <a:t>used a different </a:t>
            </a:r>
            <a:r>
              <a:rPr lang="en-US" sz="1600" dirty="0" smtClean="0"/>
              <a:t>	counterfeit </a:t>
            </a:r>
            <a:r>
              <a:rPr lang="en-US" sz="1600" dirty="0"/>
              <a:t>card every day </a:t>
            </a:r>
          </a:p>
          <a:p>
            <a:endParaRPr lang="en-US" sz="1600" dirty="0"/>
          </a:p>
          <a:p>
            <a:r>
              <a:rPr lang="en-US" sz="1600" b="1" dirty="0"/>
              <a:t>Multiple tabs on different cards</a:t>
            </a:r>
          </a:p>
          <a:p>
            <a:endParaRPr lang="en-US" sz="1600" dirty="0"/>
          </a:p>
          <a:p>
            <a:r>
              <a:rPr lang="en-US" sz="1600" b="1" dirty="0"/>
              <a:t>Larger orders/Catering</a:t>
            </a:r>
          </a:p>
          <a:p>
            <a:pPr marL="0" indent="0">
              <a:buNone/>
            </a:pPr>
            <a:r>
              <a:rPr lang="en-US" sz="1600" dirty="0" smtClean="0"/>
              <a:t>	Long </a:t>
            </a:r>
            <a:r>
              <a:rPr lang="en-US" sz="1600" dirty="0"/>
              <a:t>time business customer </a:t>
            </a:r>
            <a:r>
              <a:rPr lang="en-US" sz="1600" dirty="0" smtClean="0"/>
              <a:t>	used </a:t>
            </a:r>
            <a:r>
              <a:rPr lang="en-US" sz="1600" dirty="0"/>
              <a:t>counterfeit card</a:t>
            </a:r>
          </a:p>
          <a:p>
            <a:endParaRPr lang="en-US" sz="1600" dirty="0"/>
          </a:p>
          <a:p>
            <a:r>
              <a:rPr lang="en-US" sz="1600" b="1" dirty="0"/>
              <a:t>Gift cards that are actually EMV credit cards </a:t>
            </a:r>
            <a:r>
              <a:rPr lang="en-US" dirty="0" smtClean="0"/>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6" name="Picture 5"/>
          <p:cNvPicPr>
            <a:picLocks noChangeAspect="1"/>
          </p:cNvPicPr>
          <p:nvPr/>
        </p:nvPicPr>
        <p:blipFill>
          <a:blip r:embed="rId4"/>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2159482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1900" b="1" dirty="0"/>
              <a:t>Identifying Counterfeit</a:t>
            </a:r>
            <a:r>
              <a:rPr lang="en-US" sz="1900" dirty="0"/>
              <a:t>:</a:t>
            </a:r>
          </a:p>
          <a:p>
            <a:pPr marL="0" indent="0">
              <a:buNone/>
            </a:pPr>
            <a:r>
              <a:rPr lang="en-US" sz="1700" dirty="0"/>
              <a:t>	Verification of last 4 digits</a:t>
            </a:r>
          </a:p>
          <a:p>
            <a:pPr marL="0" indent="0">
              <a:buNone/>
            </a:pPr>
            <a:r>
              <a:rPr lang="en-US" sz="1700" dirty="0"/>
              <a:t>	Compare signatures</a:t>
            </a:r>
          </a:p>
          <a:p>
            <a:pPr marL="0" indent="0">
              <a:buNone/>
            </a:pPr>
            <a:r>
              <a:rPr lang="en-US" sz="1700" dirty="0"/>
              <a:t>	Card identification features</a:t>
            </a:r>
          </a:p>
          <a:p>
            <a:pPr marL="0" indent="0">
              <a:buNone/>
            </a:pPr>
            <a:r>
              <a:rPr lang="en-US" sz="1700" dirty="0"/>
              <a:t>	CVV/CVV2/CID and/or </a:t>
            </a:r>
            <a:r>
              <a:rPr lang="en-US" sz="1700" dirty="0" smtClean="0"/>
              <a:t>AVS</a:t>
            </a:r>
          </a:p>
          <a:p>
            <a:pPr marL="0" indent="0">
              <a:buNone/>
            </a:pPr>
            <a:endParaRPr lang="en-US" sz="1700" dirty="0"/>
          </a:p>
          <a:p>
            <a:r>
              <a:rPr lang="en-US" sz="1900" b="1" dirty="0"/>
              <a:t>Acceptance Options</a:t>
            </a:r>
            <a:r>
              <a:rPr lang="en-US" sz="1900" dirty="0"/>
              <a:t>:</a:t>
            </a:r>
          </a:p>
          <a:p>
            <a:pPr marL="0" indent="0">
              <a:buNone/>
            </a:pPr>
            <a:r>
              <a:rPr lang="en-US" sz="1700" dirty="0" smtClean="0"/>
              <a:t>	Stand </a:t>
            </a:r>
            <a:r>
              <a:rPr lang="en-US" sz="1700" dirty="0"/>
              <a:t>alone EMV terminal </a:t>
            </a:r>
          </a:p>
          <a:p>
            <a:pPr marL="0" indent="0">
              <a:buNone/>
            </a:pPr>
            <a:r>
              <a:rPr lang="en-US" sz="1700" dirty="0"/>
              <a:t>	Middleware/PAX (pin pad connected to the POS) </a:t>
            </a:r>
          </a:p>
          <a:p>
            <a:pPr marL="0" indent="0">
              <a:buNone/>
            </a:pPr>
            <a:r>
              <a:rPr lang="en-US" sz="1700" dirty="0"/>
              <a:t>	Vendor certifications (inquire directly to POS)</a:t>
            </a:r>
          </a:p>
          <a:p>
            <a:pPr marL="0" indent="0">
              <a:buNone/>
            </a:pPr>
            <a:r>
              <a:rPr lang="en-US" sz="1700" dirty="0"/>
              <a:t>	Convert to EMV certified </a:t>
            </a:r>
            <a:r>
              <a:rPr lang="en-US" sz="1700" dirty="0" smtClean="0"/>
              <a:t>vendor</a:t>
            </a:r>
          </a:p>
          <a:p>
            <a:pPr marL="0" indent="0">
              <a:buNone/>
            </a:pPr>
            <a:endParaRPr lang="en-US" sz="1700" dirty="0"/>
          </a:p>
          <a:p>
            <a:r>
              <a:rPr lang="en-US" sz="1900" b="1" dirty="0"/>
              <a:t>Processor Best Practices:</a:t>
            </a:r>
          </a:p>
          <a:p>
            <a:pPr marL="0" indent="0">
              <a:buNone/>
            </a:pPr>
            <a:r>
              <a:rPr lang="en-US" sz="1700" dirty="0" smtClean="0"/>
              <a:t>	Spot </a:t>
            </a:r>
            <a:r>
              <a:rPr lang="en-US" sz="1700" dirty="0"/>
              <a:t>checking card closures</a:t>
            </a:r>
          </a:p>
          <a:p>
            <a:pPr marL="0" indent="0">
              <a:buNone/>
            </a:pPr>
            <a:r>
              <a:rPr lang="en-US" sz="1700" dirty="0" smtClean="0"/>
              <a:t>	Monitoring </a:t>
            </a:r>
            <a:r>
              <a:rPr lang="en-US" sz="1700" dirty="0"/>
              <a:t>for issuer/customer abuse</a:t>
            </a:r>
          </a:p>
          <a:p>
            <a:pPr marL="0" indent="0">
              <a:buNone/>
            </a:pPr>
            <a:r>
              <a:rPr lang="en-US" sz="1700" dirty="0" smtClean="0"/>
              <a:t>	Escalation </a:t>
            </a:r>
            <a:r>
              <a:rPr lang="en-US" sz="1700" dirty="0"/>
              <a:t>process for patterns of misuse </a:t>
            </a:r>
          </a:p>
          <a:p>
            <a:pPr marL="0" indent="0">
              <a:buNone/>
            </a:pPr>
            <a:r>
              <a:rPr lang="en-US" sz="1700" dirty="0" smtClean="0"/>
              <a:t>	Monitoring </a:t>
            </a:r>
            <a:r>
              <a:rPr lang="en-US" sz="1700" dirty="0"/>
              <a:t>for incomplete or incorrect disputes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5" name="Picture 4"/>
          <p:cNvPicPr>
            <a:picLocks noChangeAspect="1"/>
          </p:cNvPicPr>
          <p:nvPr/>
        </p:nvPicPr>
        <p:blipFill>
          <a:blip r:embed="rId4"/>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526727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Benefits of upgrading to EMV processing with Revention</a:t>
            </a:r>
            <a:endParaRPr lang="en-US" sz="2800" dirty="0"/>
          </a:p>
        </p:txBody>
      </p:sp>
      <p:sp>
        <p:nvSpPr>
          <p:cNvPr id="3" name="Content Placeholder 2"/>
          <p:cNvSpPr>
            <a:spLocks noGrp="1"/>
          </p:cNvSpPr>
          <p:nvPr>
            <p:ph sz="quarter" idx="1"/>
          </p:nvPr>
        </p:nvSpPr>
        <p:spPr/>
        <p:txBody>
          <a:bodyPr>
            <a:normAutofit/>
          </a:bodyPr>
          <a:lstStyle/>
          <a:p>
            <a:pPr lvl="0"/>
            <a:r>
              <a:rPr lang="en-US" sz="1800" dirty="0" smtClean="0"/>
              <a:t>Removes your </a:t>
            </a:r>
            <a:r>
              <a:rPr lang="en-US" sz="1800" dirty="0"/>
              <a:t>point of sale from scope of PCI Compliancy.</a:t>
            </a:r>
          </a:p>
          <a:p>
            <a:pPr lvl="0"/>
            <a:r>
              <a:rPr lang="en-US" sz="1800" dirty="0" smtClean="0"/>
              <a:t>Allows you, as a merchant, </a:t>
            </a:r>
            <a:r>
              <a:rPr lang="en-US" sz="1800" dirty="0"/>
              <a:t>to qualify for the SAQ C - PCI-DSS Self-Assessment Questionnaire.</a:t>
            </a:r>
          </a:p>
          <a:p>
            <a:pPr lvl="0"/>
            <a:r>
              <a:rPr lang="en-US" sz="1800" dirty="0"/>
              <a:t>P2PE – Point to point encryption.</a:t>
            </a:r>
          </a:p>
          <a:p>
            <a:pPr lvl="0"/>
            <a:r>
              <a:rPr lang="en-US" sz="1800" dirty="0"/>
              <a:t>NFC Processing – include Apple </a:t>
            </a:r>
            <a:r>
              <a:rPr lang="en-US" sz="1800" dirty="0" smtClean="0"/>
              <a:t>Pay, Google Wallet, Samsung Pay.</a:t>
            </a:r>
            <a:endParaRPr lang="en-US" sz="1800" dirty="0"/>
          </a:p>
          <a:p>
            <a:pPr lvl="0"/>
            <a:r>
              <a:rPr lang="en-US" sz="1800" dirty="0"/>
              <a:t>Supports PIN/Debit</a:t>
            </a:r>
            <a:r>
              <a:rPr lang="en-US" sz="1800" dirty="0" smtClean="0"/>
              <a:t>.</a:t>
            </a:r>
          </a:p>
          <a:p>
            <a:pPr lvl="0"/>
            <a:r>
              <a:rPr lang="en-US" sz="1800" dirty="0" smtClean="0"/>
              <a:t>Chip card processing.</a:t>
            </a:r>
            <a:endParaRPr lang="en-US" sz="1800" dirty="0"/>
          </a:p>
          <a:p>
            <a:pPr marL="0" indent="0">
              <a:buNone/>
            </a:pPr>
            <a:endParaRPr lang="en-US" dirty="0">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6" name="Picture 5"/>
          <p:cNvPicPr>
            <a:picLocks noChangeAspect="1"/>
          </p:cNvPicPr>
          <p:nvPr/>
        </p:nvPicPr>
        <p:blipFill>
          <a:blip r:embed="rId4"/>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2733582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 when considering the EMV Upgrade	</a:t>
            </a:r>
            <a:endParaRPr lang="en-US" dirty="0"/>
          </a:p>
        </p:txBody>
      </p:sp>
      <p:sp>
        <p:nvSpPr>
          <p:cNvPr id="3" name="Content Placeholder 2"/>
          <p:cNvSpPr>
            <a:spLocks noGrp="1"/>
          </p:cNvSpPr>
          <p:nvPr>
            <p:ph sz="quarter" idx="1"/>
          </p:nvPr>
        </p:nvSpPr>
        <p:spPr/>
        <p:txBody>
          <a:bodyPr>
            <a:normAutofit/>
          </a:bodyPr>
          <a:lstStyle/>
          <a:p>
            <a:r>
              <a:rPr lang="en-US" sz="1800" dirty="0" smtClean="0"/>
              <a:t>What will be the hardware investment?</a:t>
            </a:r>
          </a:p>
          <a:p>
            <a:r>
              <a:rPr lang="en-US" sz="1800" dirty="0" smtClean="0"/>
              <a:t>When integrated with POS, which processors are supported?</a:t>
            </a:r>
          </a:p>
          <a:p>
            <a:r>
              <a:rPr lang="en-US" sz="1800" dirty="0" smtClean="0"/>
              <a:t>Does the solution support the tips being added after the initial transaction?</a:t>
            </a:r>
          </a:p>
          <a:p>
            <a:r>
              <a:rPr lang="en-US" sz="1800" dirty="0" smtClean="0"/>
              <a:t>When is a PIN required?  How does this effect full service restaurants that don’t have table side processing?</a:t>
            </a:r>
          </a:p>
          <a:p>
            <a:r>
              <a:rPr lang="en-US" sz="1800" dirty="0" smtClean="0"/>
              <a:t>Are your gift cards still supported?</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5" name="Picture 4"/>
          <p:cNvPicPr>
            <a:picLocks noChangeAspect="1"/>
          </p:cNvPicPr>
          <p:nvPr/>
        </p:nvPicPr>
        <p:blipFill>
          <a:blip r:embed="rId3"/>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2569519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579438"/>
          </a:xfrm>
        </p:spPr>
        <p:txBody>
          <a:bodyPr/>
          <a:lstStyle/>
          <a:p>
            <a:r>
              <a:rPr lang="en-US" dirty="0"/>
              <a:t>G</a:t>
            </a:r>
            <a:r>
              <a:rPr lang="en-US" dirty="0" smtClean="0"/>
              <a:t>ateway Data Flow</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24909"/>
            <a:ext cx="2819048" cy="232380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0889" t="4445" r="10000" b="4445"/>
          <a:stretch/>
        </p:blipFill>
        <p:spPr>
          <a:xfrm>
            <a:off x="2819400" y="4447274"/>
            <a:ext cx="1053790" cy="970908"/>
          </a:xfrm>
          <a:prstGeom prst="rect">
            <a:avLst/>
          </a:prstGeom>
        </p:spPr>
      </p:pic>
      <p:pic>
        <p:nvPicPr>
          <p:cNvPr id="8" name="Picture 7"/>
          <p:cNvPicPr>
            <a:picLocks noChangeAspect="1"/>
          </p:cNvPicPr>
          <p:nvPr/>
        </p:nvPicPr>
        <p:blipFill>
          <a:blip r:embed="rId5"/>
          <a:stretch>
            <a:fillRect/>
          </a:stretch>
        </p:blipFill>
        <p:spPr>
          <a:xfrm>
            <a:off x="4442572" y="3352983"/>
            <a:ext cx="2872989" cy="2065199"/>
          </a:xfrm>
          <a:prstGeom prst="rect">
            <a:avLst/>
          </a:prstGeom>
        </p:spPr>
      </p:pic>
      <p:pic>
        <p:nvPicPr>
          <p:cNvPr id="9" name="Picture 8"/>
          <p:cNvPicPr>
            <a:picLocks noChangeAspect="1"/>
          </p:cNvPicPr>
          <p:nvPr/>
        </p:nvPicPr>
        <p:blipFill>
          <a:blip r:embed="rId6"/>
          <a:stretch>
            <a:fillRect/>
          </a:stretch>
        </p:blipFill>
        <p:spPr>
          <a:xfrm>
            <a:off x="1219200" y="1091817"/>
            <a:ext cx="6406639" cy="226116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12" name="Picture 11"/>
          <p:cNvPicPr>
            <a:picLocks noChangeAspect="1"/>
          </p:cNvPicPr>
          <p:nvPr/>
        </p:nvPicPr>
        <p:blipFill>
          <a:blip r:embed="rId8"/>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170717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362200"/>
            <a:ext cx="4114800" cy="1719441"/>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8" name="Picture 7"/>
          <p:cNvPicPr>
            <a:picLocks noChangeAspect="1"/>
          </p:cNvPicPr>
          <p:nvPr/>
        </p:nvPicPr>
        <p:blipFill>
          <a:blip r:embed="rId5"/>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74308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8" name="Picture 7"/>
          <p:cNvPicPr>
            <a:picLocks noChangeAspect="1"/>
          </p:cNvPicPr>
          <p:nvPr/>
        </p:nvPicPr>
        <p:blipFill>
          <a:blip r:embed="rId3"/>
          <a:stretch>
            <a:fillRect/>
          </a:stretch>
        </p:blipFill>
        <p:spPr>
          <a:xfrm>
            <a:off x="6172200" y="5720883"/>
            <a:ext cx="1981200" cy="494303"/>
          </a:xfrm>
          <a:prstGeom prst="rect">
            <a:avLst/>
          </a:prstGeom>
        </p:spPr>
      </p:pic>
      <p:sp>
        <p:nvSpPr>
          <p:cNvPr id="10" name="TextBox 9"/>
          <p:cNvSpPr txBox="1"/>
          <p:nvPr/>
        </p:nvSpPr>
        <p:spPr>
          <a:xfrm>
            <a:off x="907026" y="1855306"/>
            <a:ext cx="7239000" cy="2862322"/>
          </a:xfrm>
          <a:prstGeom prst="rect">
            <a:avLst/>
          </a:prstGeom>
          <a:noFill/>
        </p:spPr>
        <p:txBody>
          <a:bodyPr wrap="square" rtlCol="0">
            <a:spAutoFit/>
          </a:bodyPr>
          <a:lstStyle/>
          <a:p>
            <a:endParaRPr lang="en-US" dirty="0"/>
          </a:p>
          <a:p>
            <a:r>
              <a:rPr lang="en-US" b="1" dirty="0" smtClean="0"/>
              <a:t>Presenters</a:t>
            </a:r>
            <a:r>
              <a:rPr lang="en-US" b="1" dirty="0"/>
              <a:t>:</a:t>
            </a:r>
          </a:p>
          <a:p>
            <a:endParaRPr lang="en-US" dirty="0"/>
          </a:p>
          <a:p>
            <a:r>
              <a:rPr lang="en-US" dirty="0"/>
              <a:t>Georgia Stavrakis</a:t>
            </a:r>
          </a:p>
          <a:p>
            <a:r>
              <a:rPr lang="en-US" dirty="0"/>
              <a:t>Sr. Director of Loss </a:t>
            </a:r>
            <a:r>
              <a:rPr lang="en-US" dirty="0" smtClean="0"/>
              <a:t>Prevention</a:t>
            </a:r>
          </a:p>
          <a:p>
            <a:endParaRPr lang="en-US" dirty="0" smtClean="0"/>
          </a:p>
          <a:p>
            <a:endParaRPr lang="en-US" dirty="0"/>
          </a:p>
          <a:p>
            <a:r>
              <a:rPr lang="en-US" dirty="0" smtClean="0"/>
              <a:t>Laura J. Gaudin</a:t>
            </a:r>
          </a:p>
          <a:p>
            <a:r>
              <a:rPr lang="en-US" dirty="0" smtClean="0"/>
              <a:t>Director of Product Management</a:t>
            </a:r>
            <a:endParaRPr lang="en-US" dirty="0"/>
          </a:p>
          <a:p>
            <a:endParaRPr lang="en-US" dirty="0"/>
          </a:p>
        </p:txBody>
      </p:sp>
      <p:pic>
        <p:nvPicPr>
          <p:cNvPr id="11" name="Picture 10"/>
          <p:cNvPicPr>
            <a:picLocks noChangeAspect="1"/>
          </p:cNvPicPr>
          <p:nvPr/>
        </p:nvPicPr>
        <p:blipFill>
          <a:blip r:embed="rId4"/>
          <a:stretch>
            <a:fillRect/>
          </a:stretch>
        </p:blipFill>
        <p:spPr>
          <a:xfrm>
            <a:off x="5754883" y="2118966"/>
            <a:ext cx="1200000" cy="121333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4883" y="3488179"/>
            <a:ext cx="1200000" cy="1314286"/>
          </a:xfrm>
          <a:prstGeom prst="rect">
            <a:avLst/>
          </a:prstGeom>
        </p:spPr>
      </p:pic>
    </p:spTree>
    <p:extLst>
      <p:ext uri="{BB962C8B-B14F-4D97-AF65-F5344CB8AC3E}">
        <p14:creationId xmlns:p14="http://schemas.microsoft.com/office/powerpoint/2010/main" val="2637590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 Compliancy &amp; EMV</a:t>
            </a:r>
            <a:endParaRPr lang="en-US" dirty="0"/>
          </a:p>
        </p:txBody>
      </p:sp>
      <p:sp>
        <p:nvSpPr>
          <p:cNvPr id="3" name="Content Placeholder 2"/>
          <p:cNvSpPr>
            <a:spLocks noGrp="1"/>
          </p:cNvSpPr>
          <p:nvPr>
            <p:ph sz="quarter" idx="1"/>
          </p:nvPr>
        </p:nvSpPr>
        <p:spPr/>
        <p:txBody>
          <a:bodyPr>
            <a:normAutofit/>
          </a:bodyPr>
          <a:lstStyle/>
          <a:p>
            <a:r>
              <a:rPr lang="en-US" sz="1800" dirty="0" smtClean="0">
                <a:latin typeface="Calibri" panose="020F0502020204030204" pitchFamily="34" charset="0"/>
              </a:rPr>
              <a:t>EMV </a:t>
            </a:r>
            <a:r>
              <a:rPr lang="en-US" sz="1800" dirty="0">
                <a:latin typeface="Calibri" panose="020F0502020204030204" pitchFamily="34" charset="0"/>
              </a:rPr>
              <a:t>stands for </a:t>
            </a:r>
            <a:r>
              <a:rPr lang="en-US" sz="1800" b="1" dirty="0" err="1">
                <a:latin typeface="Calibri" panose="020F0502020204030204" pitchFamily="34" charset="0"/>
              </a:rPr>
              <a:t>Europay</a:t>
            </a:r>
            <a:r>
              <a:rPr lang="en-US" sz="1800" b="1" dirty="0">
                <a:latin typeface="Calibri" panose="020F0502020204030204" pitchFamily="34" charset="0"/>
              </a:rPr>
              <a:t>, MasterCard and Visa</a:t>
            </a:r>
            <a:r>
              <a:rPr lang="en-US" sz="1800" dirty="0">
                <a:latin typeface="Calibri" panose="020F0502020204030204" pitchFamily="34" charset="0"/>
              </a:rPr>
              <a:t>, a global standard for inter-operation of integrated circuit cards (IC cards or "chip cards") and IC card capable point of sale (POS) terminals and automated teller machines (ATMs), for authenticating credit and debit card transactions</a:t>
            </a:r>
            <a:r>
              <a:rPr lang="en-US" sz="1800" dirty="0" smtClean="0">
                <a:latin typeface="Calibri" panose="020F0502020204030204" pitchFamily="34" charset="0"/>
              </a:rPr>
              <a:t>.</a:t>
            </a:r>
          </a:p>
          <a:p>
            <a:pPr marL="0" indent="0">
              <a:buNone/>
            </a:pPr>
            <a:endParaRPr lang="en-US" sz="1800" dirty="0">
              <a:latin typeface="Calibri" panose="020F0502020204030204" pitchFamily="34" charset="0"/>
            </a:endParaRPr>
          </a:p>
          <a:p>
            <a:r>
              <a:rPr lang="en-US" sz="1800" dirty="0" smtClean="0">
                <a:latin typeface="Calibri" panose="020F0502020204030204" pitchFamily="34" charset="0"/>
              </a:rPr>
              <a:t>Maintaining your PCI Compliancy </a:t>
            </a:r>
            <a:r>
              <a:rPr lang="en-US" sz="1800" b="1" dirty="0" smtClean="0">
                <a:latin typeface="Calibri" panose="020F0502020204030204" pitchFamily="34" charset="0"/>
              </a:rPr>
              <a:t>DOES NOT </a:t>
            </a:r>
            <a:r>
              <a:rPr lang="en-US" sz="1800" dirty="0" smtClean="0">
                <a:latin typeface="Calibri" panose="020F0502020204030204" pitchFamily="34" charset="0"/>
              </a:rPr>
              <a:t>require you to accommodate chip card transactions, YET.</a:t>
            </a:r>
            <a:endParaRPr lang="en-US" sz="1800" dirty="0">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8" name="Picture 7"/>
          <p:cNvPicPr>
            <a:picLocks noChangeAspect="1"/>
          </p:cNvPicPr>
          <p:nvPr/>
        </p:nvPicPr>
        <p:blipFill>
          <a:blip r:embed="rId4"/>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45049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Liability Shift</a:t>
            </a:r>
            <a:endParaRPr lang="en-US" dirty="0"/>
          </a:p>
        </p:txBody>
      </p:sp>
      <p:pic>
        <p:nvPicPr>
          <p:cNvPr id="6" name="Content Placeholder 5"/>
          <p:cNvPicPr>
            <a:picLocks noGrp="1" noChangeAspect="1"/>
          </p:cNvPicPr>
          <p:nvPr>
            <p:ph sz="quarter" idx="1"/>
          </p:nvPr>
        </p:nvPicPr>
        <p:blipFill>
          <a:blip r:embed="rId3"/>
          <a:stretch>
            <a:fillRect/>
          </a:stretch>
        </p:blipFill>
        <p:spPr>
          <a:xfrm>
            <a:off x="493643" y="1752600"/>
            <a:ext cx="4501194" cy="3684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ontent Placeholder 2"/>
          <p:cNvSpPr txBox="1">
            <a:spLocks/>
          </p:cNvSpPr>
          <p:nvPr/>
        </p:nvSpPr>
        <p:spPr>
          <a:xfrm>
            <a:off x="5181600" y="2362200"/>
            <a:ext cx="3276600" cy="31973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1800" dirty="0" smtClean="0">
                <a:latin typeface="Calibri" panose="020F0502020204030204" pitchFamily="34" charset="0"/>
              </a:rPr>
              <a:t>A traditional magnetic stripe card is swiped by the customer at a magnetic stripe terminal.</a:t>
            </a:r>
          </a:p>
          <a:p>
            <a:r>
              <a:rPr lang="en-US" sz="1800" dirty="0" smtClean="0">
                <a:latin typeface="Calibri" panose="020F0502020204030204" pitchFamily="34" charset="0"/>
              </a:rPr>
              <a:t>If the purchase is a counterfeit transaction, the merchant is generally not liable, just like in the past.</a:t>
            </a:r>
          </a:p>
          <a:p>
            <a:endParaRPr lang="en-US" sz="1800" dirty="0">
              <a:latin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10" name="Picture 9"/>
          <p:cNvPicPr>
            <a:picLocks noChangeAspect="1"/>
          </p:cNvPicPr>
          <p:nvPr/>
        </p:nvPicPr>
        <p:blipFill>
          <a:blip r:embed="rId5"/>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793182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Liability Shift</a:t>
            </a:r>
            <a:endParaRPr lang="en-US" dirty="0"/>
          </a:p>
        </p:txBody>
      </p:sp>
      <p:sp>
        <p:nvSpPr>
          <p:cNvPr id="8" name="Content Placeholder 2"/>
          <p:cNvSpPr txBox="1">
            <a:spLocks/>
          </p:cNvSpPr>
          <p:nvPr/>
        </p:nvSpPr>
        <p:spPr>
          <a:xfrm>
            <a:off x="5181600" y="1905000"/>
            <a:ext cx="3429000" cy="3197352"/>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1800" dirty="0" smtClean="0">
                <a:latin typeface="Calibri" panose="020F0502020204030204" pitchFamily="34" charset="0"/>
              </a:rPr>
              <a:t> A chip card is used at a traditional magnetic stripe-only terminal.</a:t>
            </a:r>
          </a:p>
          <a:p>
            <a:r>
              <a:rPr lang="en-US" sz="1800" dirty="0" smtClean="0">
                <a:latin typeface="Calibri" panose="020F0502020204030204" pitchFamily="34" charset="0"/>
              </a:rPr>
              <a:t>If the purchase is a counterfeit transaction, the merchant is generally holds liability, because the issuer has made the investment in chip technology to make transactions more secure while the merchant did not invest in upgrading to chip.</a:t>
            </a:r>
            <a:endParaRPr lang="en-US" sz="1800" dirty="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304800" y="1676400"/>
            <a:ext cx="4754515" cy="3654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9" name="Picture 8"/>
          <p:cNvPicPr>
            <a:picLocks noChangeAspect="1"/>
          </p:cNvPicPr>
          <p:nvPr/>
        </p:nvPicPr>
        <p:blipFill>
          <a:blip r:embed="rId5"/>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1926809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EMV Liability Shift</a:t>
            </a:r>
            <a:endParaRPr lang="en-US" dirty="0"/>
          </a:p>
        </p:txBody>
      </p:sp>
      <p:sp>
        <p:nvSpPr>
          <p:cNvPr id="8" name="Content Placeholder 2"/>
          <p:cNvSpPr txBox="1">
            <a:spLocks/>
          </p:cNvSpPr>
          <p:nvPr/>
        </p:nvSpPr>
        <p:spPr>
          <a:xfrm>
            <a:off x="5105400" y="2057400"/>
            <a:ext cx="3429000" cy="31973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1800" dirty="0" smtClean="0">
                <a:latin typeface="Calibri" panose="020F0502020204030204" pitchFamily="34" charset="0"/>
              </a:rPr>
              <a:t>A chip card is used at a chip-enabled terminal that has been activated by the merchant.</a:t>
            </a:r>
          </a:p>
          <a:p>
            <a:r>
              <a:rPr lang="en-US" sz="1800" dirty="0" smtClean="0">
                <a:latin typeface="Calibri" panose="020F0502020204030204" pitchFamily="34" charset="0"/>
              </a:rPr>
              <a:t>If the purchase is a counterfeit transaction, the merchant is not liable, and the issuer will continue to bear the responsibility of counterfeit fraudulent activity.</a:t>
            </a:r>
            <a:endParaRPr lang="en-US" sz="1800" dirty="0">
              <a:latin typeface="Calibri" panose="020F0502020204030204" pitchFamily="34" charset="0"/>
            </a:endParaRPr>
          </a:p>
        </p:txBody>
      </p:sp>
      <p:pic>
        <p:nvPicPr>
          <p:cNvPr id="5" name="Picture 4"/>
          <p:cNvPicPr>
            <a:picLocks noChangeAspect="1"/>
          </p:cNvPicPr>
          <p:nvPr/>
        </p:nvPicPr>
        <p:blipFill rotWithShape="1">
          <a:blip r:embed="rId3"/>
          <a:srcRect t="3954" b="3125"/>
          <a:stretch/>
        </p:blipFill>
        <p:spPr>
          <a:xfrm>
            <a:off x="457200" y="1752600"/>
            <a:ext cx="4419600" cy="3581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9" name="Picture 8"/>
          <p:cNvPicPr>
            <a:picLocks noChangeAspect="1"/>
          </p:cNvPicPr>
          <p:nvPr/>
        </p:nvPicPr>
        <p:blipFill>
          <a:blip r:embed="rId5"/>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3929210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Benefit of Chip </a:t>
            </a:r>
            <a:r>
              <a:rPr lang="en-US" dirty="0"/>
              <a:t>T</a:t>
            </a:r>
            <a:r>
              <a:rPr lang="en-US" dirty="0" smtClean="0"/>
              <a:t>echnology</a:t>
            </a:r>
            <a:endParaRPr lang="en-US" dirty="0"/>
          </a:p>
        </p:txBody>
      </p:sp>
      <p:sp>
        <p:nvSpPr>
          <p:cNvPr id="3" name="Content Placeholder 2"/>
          <p:cNvSpPr>
            <a:spLocks noGrp="1"/>
          </p:cNvSpPr>
          <p:nvPr>
            <p:ph sz="quarter" idx="1"/>
          </p:nvPr>
        </p:nvSpPr>
        <p:spPr/>
        <p:txBody>
          <a:bodyPr/>
          <a:lstStyle/>
          <a:p>
            <a:r>
              <a:rPr lang="en-US" dirty="0" smtClean="0"/>
              <a:t>Chip </a:t>
            </a:r>
            <a:r>
              <a:rPr lang="en-US" dirty="0"/>
              <a:t>cards protect in-store payments by generating a unique, one-time code needed for the transaction to be approved. This feature makes it virtually impossible to counterfeit cards, helping to eliminate in-store fraud.</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889" t="4445" r="10000" b="4445"/>
          <a:stretch/>
        </p:blipFill>
        <p:spPr>
          <a:xfrm>
            <a:off x="1376581" y="3719863"/>
            <a:ext cx="3200400" cy="29486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7" name="Picture 6"/>
          <p:cNvPicPr>
            <a:picLocks noChangeAspect="1"/>
          </p:cNvPicPr>
          <p:nvPr/>
        </p:nvPicPr>
        <p:blipFill>
          <a:blip r:embed="rId5"/>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100360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EMV?</a:t>
            </a:r>
            <a:endParaRPr lang="en-US" dirty="0"/>
          </a:p>
        </p:txBody>
      </p:sp>
      <p:sp>
        <p:nvSpPr>
          <p:cNvPr id="3" name="Content Placeholder 2"/>
          <p:cNvSpPr>
            <a:spLocks noGrp="1"/>
          </p:cNvSpPr>
          <p:nvPr>
            <p:ph sz="quarter" idx="1"/>
          </p:nvPr>
        </p:nvSpPr>
        <p:spPr>
          <a:xfrm>
            <a:off x="457200" y="1600200"/>
            <a:ext cx="7467600" cy="1752600"/>
          </a:xfrm>
        </p:spPr>
        <p:txBody>
          <a:bodyPr>
            <a:normAutofit/>
          </a:bodyPr>
          <a:lstStyle/>
          <a:p>
            <a:r>
              <a:rPr lang="en-US" sz="2000" dirty="0" smtClean="0"/>
              <a:t>More Secure Transaction</a:t>
            </a:r>
          </a:p>
          <a:p>
            <a:r>
              <a:rPr lang="en-US" sz="2000" dirty="0" smtClean="0"/>
              <a:t>Protects against counterfeit</a:t>
            </a:r>
          </a:p>
          <a:p>
            <a:r>
              <a:rPr lang="en-US" sz="2000" dirty="0" smtClean="0"/>
              <a:t>Deters breaches</a:t>
            </a:r>
          </a:p>
          <a:p>
            <a:r>
              <a:rPr lang="en-US" sz="2000" dirty="0" smtClean="0"/>
              <a:t>Infrastructure enhancements</a:t>
            </a:r>
            <a:endParaRPr lang="en-US" sz="2000" dirty="0"/>
          </a:p>
        </p:txBody>
      </p:sp>
      <p:sp>
        <p:nvSpPr>
          <p:cNvPr id="4" name="Title 1"/>
          <p:cNvSpPr txBox="1">
            <a:spLocks/>
          </p:cNvSpPr>
          <p:nvPr/>
        </p:nvSpPr>
        <p:spPr>
          <a:xfrm>
            <a:off x="457200" y="3124200"/>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dirty="0" smtClean="0"/>
              <a:t>Liability Shift</a:t>
            </a:r>
            <a:endParaRPr lang="en-US" dirty="0"/>
          </a:p>
        </p:txBody>
      </p:sp>
      <p:sp>
        <p:nvSpPr>
          <p:cNvPr id="5" name="Content Placeholder 2"/>
          <p:cNvSpPr txBox="1">
            <a:spLocks/>
          </p:cNvSpPr>
          <p:nvPr/>
        </p:nvSpPr>
        <p:spPr>
          <a:xfrm>
            <a:off x="427703" y="4495800"/>
            <a:ext cx="7467600" cy="17526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000" dirty="0" smtClean="0"/>
              <a:t>Designated dispute codes</a:t>
            </a:r>
          </a:p>
          <a:p>
            <a:r>
              <a:rPr lang="en-US" sz="2000" dirty="0" smtClean="0"/>
              <a:t>Fraud falls to the least secure technology</a:t>
            </a:r>
          </a:p>
          <a:p>
            <a:r>
              <a:rPr lang="en-US" sz="2000" dirty="0" smtClean="0"/>
              <a:t>Cannot rebut disputes</a:t>
            </a:r>
          </a:p>
          <a:p>
            <a:r>
              <a:rPr lang="en-US" sz="2000" dirty="0" smtClean="0"/>
              <a:t>Issuers must close reported cards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7" name="Picture 6"/>
          <p:cNvPicPr>
            <a:picLocks noChangeAspect="1"/>
          </p:cNvPicPr>
          <p:nvPr/>
        </p:nvPicPr>
        <p:blipFill>
          <a:blip r:embed="rId4"/>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1942853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sz="quarter" idx="1"/>
          </p:nvPr>
        </p:nvSpPr>
        <p:spPr>
          <a:xfrm>
            <a:off x="457200" y="1600200"/>
            <a:ext cx="7467600" cy="1752600"/>
          </a:xfrm>
        </p:spPr>
        <p:txBody>
          <a:bodyPr>
            <a:normAutofit fontScale="25000" lnSpcReduction="20000"/>
          </a:bodyPr>
          <a:lstStyle/>
          <a:p>
            <a:r>
              <a:rPr lang="en-US" sz="8000" dirty="0">
                <a:cs typeface="Calibri" panose="020F0502020204030204" pitchFamily="34" charset="0"/>
              </a:rPr>
              <a:t>Effective July 22, 2016, </a:t>
            </a:r>
            <a:r>
              <a:rPr lang="en-US" sz="8000" dirty="0" smtClean="0">
                <a:cs typeface="Calibri" panose="020F0502020204030204" pitchFamily="34" charset="0"/>
              </a:rPr>
              <a:t>Visa &amp; American Express </a:t>
            </a:r>
            <a:r>
              <a:rPr lang="en-US" sz="8000" dirty="0">
                <a:cs typeface="Calibri" panose="020F0502020204030204" pitchFamily="34" charset="0"/>
              </a:rPr>
              <a:t>will no longer allow EMV counterfeit chargebacks for sales under $25 </a:t>
            </a:r>
          </a:p>
          <a:p>
            <a:pPr marL="0" indent="0">
              <a:buNone/>
            </a:pPr>
            <a:endParaRPr lang="en-US" sz="8000" dirty="0">
              <a:cs typeface="Calibri" panose="020F0502020204030204" pitchFamily="34" charset="0"/>
            </a:endParaRPr>
          </a:p>
          <a:p>
            <a:r>
              <a:rPr lang="en-US" sz="8000" dirty="0">
                <a:cs typeface="Calibri" panose="020F0502020204030204" pitchFamily="34" charset="0"/>
              </a:rPr>
              <a:t>Effective October 2016, issuers will be limited to charging back 10 fraudulent counterfeit transaction per account</a:t>
            </a:r>
          </a:p>
          <a:p>
            <a:endParaRPr lang="en-US" sz="8000" dirty="0">
              <a:cs typeface="Calibri" panose="020F0502020204030204" pitchFamily="34" charset="0"/>
            </a:endParaRPr>
          </a:p>
          <a:p>
            <a:r>
              <a:rPr lang="en-US" sz="8000" dirty="0">
                <a:cs typeface="Calibri" panose="020F0502020204030204" pitchFamily="34" charset="0"/>
              </a:rPr>
              <a:t>Visa states that merchants can expect to see 40% fewer counterfeit chargebacks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366" y="6247141"/>
            <a:ext cx="2397034" cy="295393"/>
          </a:xfrm>
          <a:prstGeom prst="rect">
            <a:avLst/>
          </a:prstGeom>
        </p:spPr>
      </p:pic>
      <p:pic>
        <p:nvPicPr>
          <p:cNvPr id="7" name="Picture 6"/>
          <p:cNvPicPr>
            <a:picLocks noChangeAspect="1"/>
          </p:cNvPicPr>
          <p:nvPr/>
        </p:nvPicPr>
        <p:blipFill>
          <a:blip r:embed="rId4"/>
          <a:stretch>
            <a:fillRect/>
          </a:stretch>
        </p:blipFill>
        <p:spPr>
          <a:xfrm>
            <a:off x="6172200" y="5720883"/>
            <a:ext cx="1981200" cy="494303"/>
          </a:xfrm>
          <a:prstGeom prst="rect">
            <a:avLst/>
          </a:prstGeom>
        </p:spPr>
      </p:pic>
    </p:spTree>
    <p:extLst>
      <p:ext uri="{BB962C8B-B14F-4D97-AF65-F5344CB8AC3E}">
        <p14:creationId xmlns:p14="http://schemas.microsoft.com/office/powerpoint/2010/main" val="15566022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328</TotalTime>
  <Words>484</Words>
  <Application>Microsoft Office PowerPoint</Application>
  <PresentationFormat>On-screen Show (4:3)</PresentationFormat>
  <Paragraphs>136</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Century Schoolbook</vt:lpstr>
      <vt:lpstr>Wingdings</vt:lpstr>
      <vt:lpstr>Wingdings 2</vt:lpstr>
      <vt:lpstr>Oriel</vt:lpstr>
      <vt:lpstr>Chargebacks: EMV Liability Shift</vt:lpstr>
      <vt:lpstr>Presenters</vt:lpstr>
      <vt:lpstr>PCI Compliancy &amp; EMV</vt:lpstr>
      <vt:lpstr>EMV Liability Shift</vt:lpstr>
      <vt:lpstr>EMV Liability Shift</vt:lpstr>
      <vt:lpstr>EMV Liability Shift</vt:lpstr>
      <vt:lpstr>Security Benefit of Chip Technology</vt:lpstr>
      <vt:lpstr>Why EMV?</vt:lpstr>
      <vt:lpstr>Announcement</vt:lpstr>
      <vt:lpstr>Statistics</vt:lpstr>
      <vt:lpstr>Trends</vt:lpstr>
      <vt:lpstr>Best Practices</vt:lpstr>
      <vt:lpstr>Benefits of upgrading to EMV processing with Revention</vt:lpstr>
      <vt:lpstr>Questions to ask when considering the EMV Upgrade </vt:lpstr>
      <vt:lpstr>Gateway Data Flow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Pitts</dc:creator>
  <cp:lastModifiedBy>lgaudin</cp:lastModifiedBy>
  <cp:revision>21</cp:revision>
  <dcterms:created xsi:type="dcterms:W3CDTF">2016-03-04T13:57:37Z</dcterms:created>
  <dcterms:modified xsi:type="dcterms:W3CDTF">2016-10-05T21:23:50Z</dcterms:modified>
</cp:coreProperties>
</file>